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29.xml" ContentType="application/vnd.openxmlformats-officedocument.presentationml.tags+xml"/>
  <Override PartName="/ppt/tags/tag38.xml" ContentType="application/vnd.openxmlformats-officedocument.presentationml.tags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1746" r:id="rId2"/>
    <p:sldId id="1785" r:id="rId3"/>
    <p:sldId id="1786" r:id="rId4"/>
    <p:sldId id="1787" r:id="rId5"/>
    <p:sldId id="1789" r:id="rId6"/>
    <p:sldId id="1791" r:id="rId7"/>
    <p:sldId id="1792" r:id="rId8"/>
    <p:sldId id="1777" r:id="rId9"/>
    <p:sldId id="1780" r:id="rId10"/>
    <p:sldId id="1793" r:id="rId11"/>
    <p:sldId id="1794" r:id="rId12"/>
    <p:sldId id="1736" r:id="rId13"/>
  </p:sldIdLst>
  <p:sldSz cx="8961438" cy="6721475"/>
  <p:notesSz cx="6797675" cy="9928225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6906" algn="l" rtl="0" fontAlgn="base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3818" algn="l" rtl="0" fontAlgn="base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729" algn="l" rtl="0" fontAlgn="base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637" algn="l" rtl="0" fontAlgn="base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4548" algn="l" defTabSz="913818" rtl="0" eaLnBrk="1" latinLnBrk="0" hangingPunct="1">
      <a:defRPr sz="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1454" algn="l" defTabSz="913818" rtl="0" eaLnBrk="1" latinLnBrk="0" hangingPunct="1">
      <a:defRPr sz="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198364" algn="l" defTabSz="913818" rtl="0" eaLnBrk="1" latinLnBrk="0" hangingPunct="1">
      <a:defRPr sz="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5276" algn="l" defTabSz="913818" rtl="0" eaLnBrk="1" latinLnBrk="0" hangingPunct="1">
      <a:defRPr sz="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55C8"/>
    <a:srgbClr val="C7E0FB"/>
    <a:srgbClr val="FE583C"/>
    <a:srgbClr val="33CC33"/>
    <a:srgbClr val="839FE7"/>
    <a:srgbClr val="1D4098"/>
    <a:srgbClr val="333399"/>
    <a:srgbClr val="FB4747"/>
    <a:srgbClr val="25512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9576" autoAdjust="0"/>
    <p:restoredTop sz="97543" autoAdjust="0"/>
  </p:normalViewPr>
  <p:slideViewPr>
    <p:cSldViewPr snapToObjects="1">
      <p:cViewPr>
        <p:scale>
          <a:sx n="100" d="100"/>
          <a:sy n="100" d="100"/>
        </p:scale>
        <p:origin x="-84" y="-258"/>
      </p:cViewPr>
      <p:guideLst>
        <p:guide orient="horz" pos="2117"/>
        <p:guide pos="2823"/>
      </p:guideLst>
    </p:cSldViewPr>
  </p:slideViewPr>
  <p:outlineViewPr>
    <p:cViewPr>
      <p:scale>
        <a:sx n="33" d="100"/>
        <a:sy n="33" d="100"/>
      </p:scale>
      <p:origin x="0" y="3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74" d="100"/>
          <a:sy n="74" d="100"/>
        </p:scale>
        <p:origin x="-2154" y="-96"/>
      </p:cViewPr>
      <p:guideLst>
        <p:guide orient="horz" pos="3128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21890280049297903"/>
          <c:y val="9.6973224029988619E-2"/>
        </c:manualLayout>
      </c:layout>
      <c:txPr>
        <a:bodyPr/>
        <a:lstStyle/>
        <a:p>
          <a:pPr>
            <a:defRPr sz="1800" baseline="0">
              <a:solidFill>
                <a:schemeClr val="tx2">
                  <a:lumMod val="90000"/>
                  <a:lumOff val="10000"/>
                </a:schemeClr>
              </a:solidFill>
            </a:defRPr>
          </a:pPr>
          <a:endParaRPr lang="ru-RU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6.9672329277408504E-2"/>
          <c:y val="6.46760634367713E-4"/>
          <c:w val="0.64975472021814373"/>
          <c:h val="0.955549194506104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Приложение 9</c:v>
                </c:pt>
              </c:strCache>
            </c:strRef>
          </c:tx>
          <c:explosion val="27"/>
          <c:dLbls>
            <c:dLbl>
              <c:idx val="1"/>
              <c:layout>
                <c:manualLayout>
                  <c:x val="7.0472189380893571E-2"/>
                  <c:y val="-2.575778056631828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</a:t>
                    </a:r>
                    <a:r>
                      <a:rPr lang="en-US" dirty="0" smtClean="0"/>
                      <a:t>82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количество КД, шт.</c:v>
                </c:pt>
                <c:pt idx="1">
                  <c:v>КД, содержащие пункты по индексации, шт.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3404</c:v>
                </c:pt>
                <c:pt idx="1">
                  <c:v>682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88793012897556822"/>
          <c:y val="0.48301283926303262"/>
          <c:w val="1.2661724454858567E-2"/>
          <c:h val="1.7074158500635622E-2"/>
        </c:manualLayout>
      </c:layout>
      <c:txPr>
        <a:bodyPr/>
        <a:lstStyle/>
        <a:p>
          <a:pPr>
            <a:defRPr sz="1600" kern="0" spc="-100" baseline="0">
              <a:solidFill>
                <a:schemeClr val="bg1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51703870510114258"/>
          <c:y val="0.11246472006979012"/>
        </c:manualLayout>
      </c:layout>
      <c:txPr>
        <a:bodyPr/>
        <a:lstStyle/>
        <a:p>
          <a:pPr>
            <a:defRPr sz="1800" baseline="0">
              <a:solidFill>
                <a:schemeClr val="tx2">
                  <a:lumMod val="90000"/>
                  <a:lumOff val="10000"/>
                </a:schemeClr>
              </a:solidFill>
            </a:defRPr>
          </a:pPr>
          <a:endParaRPr lang="ru-RU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33374496850777302"/>
          <c:y val="5.6494483501821811E-2"/>
          <c:w val="0.66472870535752504"/>
          <c:h val="0.914862707988051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Приложение 8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6.3494929134858033E-2"/>
                  <c:y val="-1.2906245189100427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4</a:t>
                    </a:r>
                    <a:r>
                      <a:rPr lang="en-US" smtClean="0"/>
                      <a:t>40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 действующие КД,  шт.</c:v>
                </c:pt>
                <c:pt idx="1">
                  <c:v>КД, содержащие пункты по индексации, шт.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3404</c:v>
                </c:pt>
                <c:pt idx="1">
                  <c:v>340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1.2853272713288311E-3"/>
          <c:y val="0.81859167650228426"/>
          <c:w val="0.99742934545734163"/>
          <c:h val="0.16576712680248387"/>
        </c:manualLayout>
      </c:layout>
      <c:txPr>
        <a:bodyPr/>
        <a:lstStyle/>
        <a:p>
          <a:pPr>
            <a:defRPr sz="1600" b="1" baseline="0">
              <a:solidFill>
                <a:schemeClr val="tx2">
                  <a:lumMod val="90000"/>
                  <a:lumOff val="10000"/>
                </a:schemeClr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4600" cy="49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572" tIns="44787" rIns="89572" bIns="44787" numCol="1" anchor="t" anchorCtr="0" compatLnSpc="1">
            <a:prstTxWarp prst="textNoShape">
              <a:avLst/>
            </a:prstTxWarp>
          </a:bodyPr>
          <a:lstStyle>
            <a:lvl1pPr defTabSz="897297">
              <a:defRPr sz="1200" b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3075" y="1"/>
            <a:ext cx="2944600" cy="49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572" tIns="44787" rIns="89572" bIns="44787" numCol="1" anchor="t" anchorCtr="0" compatLnSpc="1">
            <a:prstTxWarp prst="textNoShape">
              <a:avLst/>
            </a:prstTxWarp>
          </a:bodyPr>
          <a:lstStyle>
            <a:lvl1pPr algn="r" defTabSz="897297">
              <a:defRPr sz="1200" b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7CEE615C-2E7F-4193-9DC4-31A52BE8C70C}" type="datetime1">
              <a:rPr lang="en-US"/>
              <a:pPr>
                <a:defRPr/>
              </a:pPr>
              <a:t>5/15/2024</a:t>
            </a:fld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5786"/>
            <a:ext cx="2944600" cy="49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572" tIns="44787" rIns="89572" bIns="44787" numCol="1" anchor="b" anchorCtr="0" compatLnSpc="1">
            <a:prstTxWarp prst="textNoShape">
              <a:avLst/>
            </a:prstTxWarp>
          </a:bodyPr>
          <a:lstStyle>
            <a:lvl1pPr defTabSz="897297">
              <a:defRPr sz="1200" b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3075" y="9435786"/>
            <a:ext cx="2944600" cy="49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572" tIns="44787" rIns="89572" bIns="44787" numCol="1" anchor="b" anchorCtr="0" compatLnSpc="1">
            <a:prstTxWarp prst="textNoShape">
              <a:avLst/>
            </a:prstTxWarp>
          </a:bodyPr>
          <a:lstStyle>
            <a:lvl1pPr algn="r" defTabSz="897297">
              <a:defRPr sz="1200" b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A7FE7D28-0A51-4AB1-ABC8-B6D606D71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1703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pg num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19378" y="9464379"/>
            <a:ext cx="541590" cy="168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897297">
              <a:defRPr sz="1100" b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7B1496F-B3C4-4C21-9F54-E3016DA44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37" name="McK Separator" hidden="1"/>
          <p:cNvSpPr>
            <a:spLocks noChangeShapeType="1"/>
          </p:cNvSpPr>
          <p:nvPr/>
        </p:nvSpPr>
        <p:spPr bwMode="auto">
          <a:xfrm>
            <a:off x="816356" y="1505913"/>
            <a:ext cx="519672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477" tIns="45738" rIns="91477" bIns="45738"/>
          <a:lstStyle/>
          <a:p>
            <a:pPr>
              <a:defRPr/>
            </a:pPr>
            <a:endParaRPr lang="ru-RU" sz="1200" b="0" dirty="0">
              <a:cs typeface="+mn-cs"/>
            </a:endParaRPr>
          </a:p>
        </p:txBody>
      </p:sp>
      <p:sp>
        <p:nvSpPr>
          <p:cNvPr id="9" name="Образ слайда 8"/>
          <p:cNvSpPr>
            <a:spLocks noGrp="1" noRot="1" noChangeAspect="1"/>
          </p:cNvSpPr>
          <p:nvPr>
            <p:ph type="sldImg" idx="2"/>
          </p:nvPr>
        </p:nvSpPr>
        <p:spPr>
          <a:xfrm>
            <a:off x="504825" y="328613"/>
            <a:ext cx="6003925" cy="4505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77" tIns="45738" rIns="91477" bIns="45738" rtlCol="0" anchor="ctr"/>
          <a:lstStyle/>
          <a:p>
            <a:pPr lvl="0"/>
            <a:endParaRPr lang="ru-RU" noProof="0" dirty="0"/>
          </a:p>
        </p:txBody>
      </p:sp>
      <p:sp>
        <p:nvSpPr>
          <p:cNvPr id="10" name="Заметки 9"/>
          <p:cNvSpPr>
            <a:spLocks noGrp="1"/>
          </p:cNvSpPr>
          <p:nvPr>
            <p:ph type="body" sz="quarter" idx="3"/>
          </p:nvPr>
        </p:nvSpPr>
        <p:spPr bwMode="auto">
          <a:xfrm>
            <a:off x="447885" y="5010181"/>
            <a:ext cx="6121084" cy="436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64" tIns="45832" rIns="91664" bIns="458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1502049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742477" indent="-28556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142273" indent="-22845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599183" indent="-22845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056092" indent="-22845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4548" algn="l" defTabSz="9138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454" algn="l" defTabSz="9138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364" algn="l" defTabSz="9138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276" algn="l" defTabSz="9138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B1496F-B3C4-4C21-9F54-E3016DA44D0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McK Title Elements"/>
          <p:cNvGrpSpPr>
            <a:grpSpLocks/>
          </p:cNvGrpSpPr>
          <p:nvPr/>
        </p:nvGrpSpPr>
        <p:grpSpPr bwMode="auto">
          <a:xfrm>
            <a:off x="2640014" y="2139950"/>
            <a:ext cx="5027611" cy="4527550"/>
            <a:chOff x="1663" y="1348"/>
            <a:chExt cx="3167" cy="2852"/>
          </a:xfrm>
        </p:grpSpPr>
        <p:sp>
          <p:nvSpPr>
            <p:cNvPr id="5" name="McK Confidential" hidden="1"/>
            <p:cNvSpPr txBox="1">
              <a:spLocks noChangeArrowheads="1"/>
            </p:cNvSpPr>
            <p:nvPr userDrawn="1"/>
          </p:nvSpPr>
          <p:spPr bwMode="auto">
            <a:xfrm>
              <a:off x="1663" y="1348"/>
              <a:ext cx="119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400" b="0" dirty="0">
                  <a:cs typeface="+mn-cs"/>
                </a:rPr>
                <a:t>КОНФИДЕНЦИАЛЬНО</a:t>
              </a:r>
              <a:endParaRPr lang="en-US" sz="1400" b="0" dirty="0">
                <a:cs typeface="+mn-cs"/>
              </a:endParaRPr>
            </a:p>
          </p:txBody>
        </p:sp>
        <p:sp>
          <p:nvSpPr>
            <p:cNvPr id="6" name="McK Document" hidden="1"/>
            <p:cNvSpPr txBox="1">
              <a:spLocks noChangeArrowheads="1"/>
            </p:cNvSpPr>
            <p:nvPr userDrawn="1"/>
          </p:nvSpPr>
          <p:spPr bwMode="auto">
            <a:xfrm>
              <a:off x="1663" y="3049"/>
              <a:ext cx="316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>
                <a:defRPr/>
              </a:pPr>
              <a:r>
                <a:rPr lang="ru-RU" sz="1400" b="0" dirty="0">
                  <a:cs typeface="+mn-cs"/>
                </a:rPr>
                <a:t>Тип документа</a:t>
              </a:r>
              <a:endParaRPr lang="en-US" sz="1400" b="0" dirty="0">
                <a:cs typeface="+mn-cs"/>
              </a:endParaRPr>
            </a:p>
          </p:txBody>
        </p:sp>
        <p:sp>
          <p:nvSpPr>
            <p:cNvPr id="7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16"/>
              <a:ext cx="316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ru-RU" sz="1400" b="0" dirty="0">
                  <a:cs typeface="+mn-cs"/>
                </a:rPr>
                <a:t>Дата</a:t>
              </a:r>
              <a:endParaRPr lang="en-US" sz="1400" b="0" dirty="0">
                <a:cs typeface="+mn-cs"/>
              </a:endParaRPr>
            </a:p>
          </p:txBody>
        </p:sp>
        <p:sp>
          <p:nvSpPr>
            <p:cNvPr id="8" name="McK Disclaimer" hidden="1"/>
            <p:cNvSpPr>
              <a:spLocks noChangeArrowheads="1"/>
            </p:cNvSpPr>
            <p:nvPr userDrawn="1">
              <p:custDataLst>
                <p:tags r:id="rId1"/>
              </p:custDataLst>
            </p:nvPr>
          </p:nvSpPr>
          <p:spPr bwMode="auto">
            <a:xfrm>
              <a:off x="1663" y="3415"/>
              <a:ext cx="2303" cy="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defTabSz="804863" eaLnBrk="0" hangingPunct="0">
                <a:defRPr/>
              </a:pPr>
              <a:r>
                <a:rPr lang="ru-RU" sz="900" b="0" dirty="0">
                  <a:cs typeface="+mn-cs"/>
                </a:rPr>
                <a:t>Настоящий отчет предназначен исключительно для сотрудников организации-клиента. Никакая его часть не подлежит передаче, цитированию или воспроизведению с целью распространения вне организации-клиента без предварительного письменного разрешения со стороны McKinsey &amp; Company.</a:t>
              </a:r>
            </a:p>
            <a:p>
              <a:pPr defTabSz="804863" eaLnBrk="0" hangingPunct="0">
                <a:defRPr/>
              </a:pPr>
              <a:endParaRPr lang="ru-RU" sz="900" b="0" dirty="0">
                <a:cs typeface="+mn-cs"/>
              </a:endParaRPr>
            </a:p>
            <a:p>
              <a:pPr defTabSz="804863" eaLnBrk="0" hangingPunct="0">
                <a:defRPr/>
              </a:pPr>
              <a:r>
                <a:rPr lang="ru-RU" sz="900" b="0" dirty="0">
                  <a:cs typeface="+mn-cs"/>
                </a:rPr>
                <a:t>Настоящий отчет был использован консультантами </a:t>
              </a:r>
              <a:br>
                <a:rPr lang="ru-RU" sz="900" b="0" dirty="0">
                  <a:cs typeface="+mn-cs"/>
                </a:rPr>
              </a:br>
              <a:r>
                <a:rPr lang="ru-RU" sz="900" b="0" dirty="0">
                  <a:cs typeface="+mn-cs"/>
                </a:rPr>
                <a:t>McKinsey &amp; Company для сопровождения устного доклада и не содержит полного изложения данной темы.</a:t>
              </a:r>
            </a:p>
          </p:txBody>
        </p:sp>
      </p:grpSp>
      <p:sp>
        <p:nvSpPr>
          <p:cNvPr id="9" name="Working Draft Text" hidden="1"/>
          <p:cNvSpPr>
            <a:spLocks noChangeArrowheads="1"/>
          </p:cNvSpPr>
          <p:nvPr/>
        </p:nvSpPr>
        <p:spPr bwMode="auto">
          <a:xfrm>
            <a:off x="419100" y="342900"/>
            <a:ext cx="3048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895350">
              <a:buSzPct val="120000"/>
              <a:defRPr/>
            </a:pPr>
            <a:r>
              <a:rPr lang="en-US" sz="1400" b="0" dirty="0">
                <a:cs typeface="+mn-cs"/>
              </a:rPr>
              <a:t>Working Draft    </a:t>
            </a:r>
          </a:p>
        </p:txBody>
      </p:sp>
      <p:sp>
        <p:nvSpPr>
          <p:cNvPr id="10" name="Working Draft" hidden="1"/>
          <p:cNvSpPr txBox="1">
            <a:spLocks noChangeArrowheads="1"/>
          </p:cNvSpPr>
          <p:nvPr/>
        </p:nvSpPr>
        <p:spPr bwMode="auto">
          <a:xfrm>
            <a:off x="419101" y="582612"/>
            <a:ext cx="399904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0" dirty="0">
                <a:cs typeface="+mn-cs"/>
              </a:rPr>
              <a:t>Last Modified 09/06/2006 21:40:09 Russian Standard Time</a:t>
            </a:r>
          </a:p>
        </p:txBody>
      </p:sp>
      <p:sp>
        <p:nvSpPr>
          <p:cNvPr id="11" name="Printed" hidden="1"/>
          <p:cNvSpPr txBox="1">
            <a:spLocks noChangeArrowheads="1"/>
          </p:cNvSpPr>
          <p:nvPr/>
        </p:nvSpPr>
        <p:spPr bwMode="auto">
          <a:xfrm>
            <a:off x="419101" y="800100"/>
            <a:ext cx="35726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0" dirty="0">
                <a:cs typeface="+mn-cs"/>
              </a:rPr>
              <a:t>Printed 08/06/2006 17:52:59 Russian Standard Time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40017" y="2701925"/>
            <a:ext cx="5027611" cy="369332"/>
          </a:xfrm>
        </p:spPr>
        <p:txBody>
          <a:bodyPr/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0017" y="3883025"/>
            <a:ext cx="5027611" cy="215444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doc id"/>
          <p:cNvSpPr>
            <a:spLocks noGrp="1" noChangeArrowheads="1"/>
          </p:cNvSpPr>
          <p:nvPr>
            <p:ph type="ftr" sz="quarter" idx="10"/>
          </p:nvPr>
        </p:nvSpPr>
        <p:spPr>
          <a:xfrm>
            <a:off x="6956664" y="36514"/>
            <a:ext cx="1780936" cy="123111"/>
          </a:xfrm>
        </p:spPr>
        <p:txBody>
          <a:bodyPr/>
          <a:lstStyle>
            <a:lvl1pPr algn="r">
              <a:defRPr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MOS-ROS005-200600608-SS1wm-r_c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70133" y="1273175"/>
            <a:ext cx="5170646" cy="92338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F9BDA-734E-4836-86AF-46979EC0AD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156004" y="230188"/>
            <a:ext cx="584775" cy="2265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6812" y="230188"/>
            <a:ext cx="1477328" cy="2265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8EE3-947D-4B66-BDFC-E99B1F621B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9067" y="230188"/>
            <a:ext cx="8621711" cy="12311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FC80D-794D-40B4-A259-DFF1D7EF93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064" y="230189"/>
            <a:ext cx="8618537" cy="2923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2238" y="1273176"/>
            <a:ext cx="8618537" cy="246221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FAC73-781F-4650-8059-0B2E339B5D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19064" y="230189"/>
            <a:ext cx="8618537" cy="2923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2238" y="1273175"/>
            <a:ext cx="4232276" cy="12311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06913" y="1273175"/>
            <a:ext cx="4233862" cy="12311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22238" y="1960563"/>
            <a:ext cx="4232276" cy="12311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06913" y="1960563"/>
            <a:ext cx="4233862" cy="12311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BF01F-65A1-46BF-9A4B-B482E85D5D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064" y="230189"/>
            <a:ext cx="8618537" cy="2923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2238" y="1273175"/>
            <a:ext cx="4232276" cy="12311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06913" y="1273175"/>
            <a:ext cx="4233862" cy="12311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06913" y="1960563"/>
            <a:ext cx="4233862" cy="12311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88461-B4CE-4BC0-B29A-687396D413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064" y="230189"/>
            <a:ext cx="8618537" cy="292388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22238" y="1273176"/>
            <a:ext cx="4232276" cy="246221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06913" y="1273175"/>
            <a:ext cx="4233862" cy="1231106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084C9-3A9B-4E03-A29F-9703DC1E24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DCDEC-0CB3-4D77-A1B1-E1E47F3E03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025" y="4319590"/>
            <a:ext cx="7616825" cy="615553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8025" y="2849566"/>
            <a:ext cx="7616825" cy="30777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B5B1E-ACA3-408F-B97C-4DA60E4079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2238" y="1273178"/>
            <a:ext cx="4232276" cy="16619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6913" y="1273178"/>
            <a:ext cx="4233862" cy="16619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E52DE-2792-48D9-800B-9D8BEE0B32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678" y="269875"/>
            <a:ext cx="8066088" cy="2923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7675" y="1504950"/>
            <a:ext cx="3959225" cy="3693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7675" y="2132013"/>
            <a:ext cx="3959225" cy="14465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52953" y="1504950"/>
            <a:ext cx="3960813" cy="3693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52953" y="2132013"/>
            <a:ext cx="3960813" cy="14465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018FD-93BD-4C60-9A65-9D0F2CF9CD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5A421-2B6E-4448-B23F-C0496CB0FB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46E4D-7579-49B9-A389-94D90CE46A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678" y="268291"/>
            <a:ext cx="2947987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3613" y="268290"/>
            <a:ext cx="5010150" cy="19082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7678" y="1406525"/>
            <a:ext cx="2947987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FD829-1137-47E1-99DF-CCD634A7F6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5778" y="4705352"/>
            <a:ext cx="5376863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55778" y="600078"/>
            <a:ext cx="5376863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55778" y="5260974"/>
            <a:ext cx="5376863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76EE5-AB7F-450E-8B1E-460A1612F0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vmlDrawing" Target="../drawings/vmlDrawing1.vml"/><Relationship Id="rId26" Type="http://schemas.openxmlformats.org/officeDocument/2006/relationships/tags" Target="../tags/tag9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5" Type="http://schemas.openxmlformats.org/officeDocument/2006/relationships/tags" Target="../tags/tag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3.xml"/><Relationship Id="rId29" Type="http://schemas.openxmlformats.org/officeDocument/2006/relationships/tags" Target="../tags/tag1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6.xml"/><Relationship Id="rId28" Type="http://schemas.openxmlformats.org/officeDocument/2006/relationships/tags" Target="../tags/tag11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5.xml"/><Relationship Id="rId27" Type="http://schemas.openxmlformats.org/officeDocument/2006/relationships/tags" Target="../tags/tag10.xml"/><Relationship Id="rId30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343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-6349" y="-22224"/>
            <a:ext cx="8963025" cy="236538"/>
            <a:chOff x="-4" y="-14"/>
            <a:chExt cx="5646" cy="149"/>
          </a:xfrm>
        </p:grpSpPr>
        <p:sp>
          <p:nvSpPr>
            <p:cNvPr id="1222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23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24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25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26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27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28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2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29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30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31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5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32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33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34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35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8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36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1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37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38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2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39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40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41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2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42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7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43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44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7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45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46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47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7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48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49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7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50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51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52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53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54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55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8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56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57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8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58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59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60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8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61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62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63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3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64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3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65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7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66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67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68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6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69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3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70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8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71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72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73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74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75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76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2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77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78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8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79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80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8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81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82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83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8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84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85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86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87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7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88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2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89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90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8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91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92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4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93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94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7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95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2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96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97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98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299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9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00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2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01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7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02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03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2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04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05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06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7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07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3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08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32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09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10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11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12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13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14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6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15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16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17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18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19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20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21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40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22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23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8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24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25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2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26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27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9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28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29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30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31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32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33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4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34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35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36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37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38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39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40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41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42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43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44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45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46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47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48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49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50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51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52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67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53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54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55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6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56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57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8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58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6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59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60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61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62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32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63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64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65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66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</p:grpSp>
      <p:sp>
        <p:nvSpPr>
          <p:cNvPr id="1377" name="Freeform 353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6403975" y="-20637"/>
            <a:ext cx="2559050" cy="234951"/>
          </a:xfrm>
          <a:custGeom>
            <a:avLst/>
            <a:gdLst>
              <a:gd name="T0" fmla="*/ 0 w 1612"/>
              <a:gd name="T1" fmla="*/ 0 h 164"/>
              <a:gd name="T2" fmla="*/ 95 w 1612"/>
              <a:gd name="T3" fmla="*/ 164 h 164"/>
              <a:gd name="T4" fmla="*/ 1612 w 1612"/>
              <a:gd name="T5" fmla="*/ 164 h 164"/>
              <a:gd name="T6" fmla="*/ 1612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lIns="91430" tIns="45715" rIns="91430" bIns="45715"/>
          <a:lstStyle/>
          <a:p>
            <a:pPr>
              <a:defRPr/>
            </a:pPr>
            <a:endParaRPr lang="ru-RU" sz="1200" b="0" dirty="0">
              <a:cs typeface="+mn-cs"/>
            </a:endParaRPr>
          </a:p>
        </p:txBody>
      </p:sp>
      <p:sp>
        <p:nvSpPr>
          <p:cNvPr id="1220" name="AutoShape 196"/>
          <p:cNvSpPr>
            <a:spLocks noChangeAspect="1" noChangeArrowheads="1" noTextEdit="1"/>
          </p:cNvSpPr>
          <p:nvPr>
            <p:custDataLst>
              <p:tags r:id="rId21"/>
            </p:custDataLst>
          </p:nvPr>
        </p:nvSpPr>
        <p:spPr bwMode="auto">
          <a:xfrm>
            <a:off x="-6350" y="-26987"/>
            <a:ext cx="8991600" cy="25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1200" b="0" dirty="0">
              <a:cs typeface="+mn-cs"/>
            </a:endParaRPr>
          </a:p>
        </p:txBody>
      </p:sp>
      <p:grpSp>
        <p:nvGrpSpPr>
          <p:cNvPr id="1031" name="Group 355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4763" y="6484938"/>
            <a:ext cx="8958262" cy="258762"/>
            <a:chOff x="3" y="4085"/>
            <a:chExt cx="5643" cy="163"/>
          </a:xfrm>
        </p:grpSpPr>
        <p:sp>
          <p:nvSpPr>
            <p:cNvPr id="1060" name="Rectangle 36"/>
            <p:cNvSpPr>
              <a:spLocks noChangeArrowheads="1"/>
            </p:cNvSpPr>
            <p:nvPr userDrawn="1">
              <p:custDataLst>
                <p:tags r:id="rId29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  <p:sp>
          <p:nvSpPr>
            <p:cNvPr id="1378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64 h 164"/>
                <a:gd name="T4" fmla="*/ 1612 w 1612"/>
                <a:gd name="T5" fmla="*/ 164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rot="10800000" lIns="91430" tIns="45715" rIns="91430" bIns="45715"/>
            <a:lstStyle/>
            <a:p>
              <a:pPr>
                <a:defRPr/>
              </a:pPr>
              <a:endParaRPr lang="ru-RU" sz="1200" b="0" dirty="0">
                <a:cs typeface="+mn-cs"/>
              </a:endParaRPr>
            </a:p>
          </p:txBody>
        </p:sp>
      </p:grpSp>
      <p:sp>
        <p:nvSpPr>
          <p:cNvPr id="1030" name="pg num"/>
          <p:cNvSpPr>
            <a:spLocks noGrp="1" noChangeArrowheads="1"/>
          </p:cNvSpPr>
          <p:nvPr>
            <p:ph type="sldNum" sz="quarter" idx="4"/>
            <p:custDataLst>
              <p:tags r:id="rId23"/>
            </p:custDataLst>
          </p:nvPr>
        </p:nvSpPr>
        <p:spPr bwMode="auto">
          <a:xfrm>
            <a:off x="6870700" y="6527800"/>
            <a:ext cx="18669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1">
                <a:solidFill>
                  <a:schemeClr val="bg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1EBB209-590B-4E23-BD59-CA090E51C0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  <p:custDataLst>
              <p:tags r:id="rId24"/>
            </p:custDataLst>
          </p:nvPr>
        </p:nvSpPr>
        <p:spPr bwMode="auto">
          <a:xfrm>
            <a:off x="119064" y="230189"/>
            <a:ext cx="8618537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3"/>
          <p:cNvSpPr>
            <a:spLocks noGrp="1" noChangeArrowheads="1"/>
          </p:cNvSpPr>
          <p:nvPr>
            <p:ph type="body" idx="1"/>
            <p:custDataLst>
              <p:tags r:id="rId25"/>
            </p:custDataLst>
          </p:nvPr>
        </p:nvSpPr>
        <p:spPr bwMode="auto">
          <a:xfrm>
            <a:off x="122238" y="1273175"/>
            <a:ext cx="8618537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35" name="McK Slide Elements"/>
          <p:cNvGrpSpPr>
            <a:grpSpLocks/>
          </p:cNvGrpSpPr>
          <p:nvPr/>
        </p:nvGrpSpPr>
        <p:grpSpPr bwMode="auto">
          <a:xfrm>
            <a:off x="122238" y="531814"/>
            <a:ext cx="8618537" cy="6167437"/>
            <a:chOff x="77" y="335"/>
            <a:chExt cx="5429" cy="3885"/>
          </a:xfrm>
        </p:grpSpPr>
        <p:sp>
          <p:nvSpPr>
            <p:cNvPr id="1032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defTabSz="895350">
                <a:defRPr/>
              </a:pPr>
              <a:r>
                <a:rPr lang="en-US" sz="1600" b="0" dirty="0">
                  <a:cs typeface="+mn-cs"/>
                </a:rPr>
                <a:t>Unit of measure</a:t>
              </a:r>
            </a:p>
          </p:txBody>
        </p:sp>
        <p:sp>
          <p:nvSpPr>
            <p:cNvPr id="2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4"/>
              <a:ext cx="5145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806450" indent="-806450" defTabSz="895350">
                <a:tabLst>
                  <a:tab pos="717550" algn="r"/>
                </a:tabLst>
                <a:defRPr/>
              </a:pPr>
              <a:r>
                <a:rPr lang="ru-RU" sz="1200" b="0" dirty="0">
                  <a:solidFill>
                    <a:srgbClr val="000000"/>
                  </a:solidFill>
                  <a:cs typeface="+mn-cs"/>
                </a:rPr>
                <a:t>	</a:t>
              </a:r>
              <a:r>
                <a:rPr lang="en-US" sz="1200" b="0" dirty="0">
                  <a:solidFill>
                    <a:srgbClr val="000000"/>
                  </a:solidFill>
                  <a:cs typeface="+mn-cs"/>
                </a:rPr>
                <a:t>*</a:t>
              </a:r>
              <a:r>
                <a:rPr lang="ru-RU" sz="1200" b="0" dirty="0">
                  <a:solidFill>
                    <a:srgbClr val="000000"/>
                  </a:solidFill>
                  <a:cs typeface="+mn-cs"/>
                </a:rPr>
                <a:t>	Сноска</a:t>
              </a:r>
              <a:endParaRPr lang="en-US" sz="1200" b="0" dirty="0">
                <a:solidFill>
                  <a:srgbClr val="000000"/>
                </a:solidFill>
                <a:cs typeface="+mn-cs"/>
              </a:endParaRPr>
            </a:p>
            <a:p>
              <a:pPr marL="806450" indent="-806450" defTabSz="895350">
                <a:spcBef>
                  <a:spcPct val="20000"/>
                </a:spcBef>
                <a:tabLst>
                  <a:tab pos="717550" algn="r"/>
                </a:tabLst>
                <a:defRPr/>
              </a:pPr>
              <a:r>
                <a:rPr lang="ru-RU" sz="1200" b="0" dirty="0">
                  <a:solidFill>
                    <a:srgbClr val="000000"/>
                  </a:solidFill>
                  <a:cs typeface="+mn-cs"/>
                </a:rPr>
                <a:t>	Источник</a:t>
              </a:r>
              <a:r>
                <a:rPr lang="en-US" sz="1200" b="0" dirty="0">
                  <a:solidFill>
                    <a:srgbClr val="000000"/>
                  </a:solidFill>
                  <a:cs typeface="+mn-cs"/>
                </a:rPr>
                <a:t>:</a:t>
              </a:r>
              <a:r>
                <a:rPr lang="ru-RU" sz="1200" b="0" dirty="0">
                  <a:solidFill>
                    <a:srgbClr val="000000"/>
                  </a:solidFill>
                  <a:cs typeface="+mn-cs"/>
                </a:rPr>
                <a:t>	Источник</a:t>
              </a:r>
              <a:endParaRPr lang="en-US" sz="1200" b="0" dirty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1052" name="Working Draft" hidden="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8026768" y="2710528"/>
            <a:ext cx="172964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600" b="0" dirty="0">
                <a:cs typeface="+mn-cs"/>
              </a:rPr>
              <a:t>Working Draft - Last Modified 09/06/2006 21:40:09</a:t>
            </a:r>
          </a:p>
        </p:txBody>
      </p:sp>
      <p:sp>
        <p:nvSpPr>
          <p:cNvPr id="1053" name="Printed" hidden="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5400000">
            <a:off x="8403473" y="4217066"/>
            <a:ext cx="97622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600" b="0" dirty="0">
                <a:cs typeface="+mn-cs"/>
              </a:rPr>
              <a:t>Printed 08/06/2006 17:52:59</a:t>
            </a:r>
          </a:p>
        </p:txBody>
      </p:sp>
      <p:sp>
        <p:nvSpPr>
          <p:cNvPr id="1029" name="doc id"/>
          <p:cNvSpPr>
            <a:spLocks noGrp="1" noChangeArrowheads="1"/>
          </p:cNvSpPr>
          <p:nvPr>
            <p:ph type="ftr" sz="quarter" idx="3"/>
            <p:custDataLst>
              <p:tags r:id="rId28"/>
            </p:custDataLst>
          </p:nvPr>
        </p:nvSpPr>
        <p:spPr bwMode="auto">
          <a:xfrm>
            <a:off x="147639" y="36514"/>
            <a:ext cx="180658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MOS-ROS005-200600608-SS1wm-r_c</a:t>
            </a:r>
          </a:p>
        </p:txBody>
      </p:sp>
      <p:graphicFrame>
        <p:nvGraphicFramePr>
          <p:cNvPr id="1026" name="Rectangle 38" hidden="1"/>
          <p:cNvGraphicFramePr>
            <a:graphicFrameLocks/>
          </p:cNvGraphicFramePr>
          <p:nvPr/>
        </p:nvGraphicFramePr>
        <p:xfrm>
          <a:off x="0" y="0"/>
          <a:ext cx="158751" cy="158750"/>
        </p:xfrm>
        <a:graphic>
          <a:graphicData uri="http://schemas.openxmlformats.org/presentationml/2006/ole">
            <p:oleObj spid="_x0000_s1035" r:id="rId30" imgW="0" imgH="0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  <p:sldLayoutId id="2147484238" r:id="rId12"/>
    <p:sldLayoutId id="2147484239" r:id="rId13"/>
    <p:sldLayoutId id="2147484240" r:id="rId14"/>
    <p:sldLayoutId id="2147484241" r:id="rId15"/>
    <p:sldLayoutId id="2147484242" r:id="rId16"/>
  </p:sldLayoutIdLst>
  <p:hf hdr="0" dt="0"/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895350" rtl="0" eaLnBrk="0" fontAlgn="base" hangingPunct="0">
        <a:spcBef>
          <a:spcPct val="0"/>
        </a:spcBef>
        <a:spcAft>
          <a:spcPct val="0"/>
        </a:spcAft>
        <a:buSzPct val="12000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44463" indent="-142875" algn="l" defTabSz="895350" rtl="0" eaLnBrk="0" fontAlgn="base" hangingPunct="0">
        <a:spcBef>
          <a:spcPct val="0"/>
        </a:spcBef>
        <a:spcAft>
          <a:spcPct val="0"/>
        </a:spcAft>
        <a:buSzPct val="120000"/>
        <a:buChar char="•"/>
        <a:defRPr sz="1600">
          <a:solidFill>
            <a:schemeClr val="tx1"/>
          </a:solidFill>
          <a:latin typeface="+mn-lt"/>
        </a:defRPr>
      </a:lvl2pPr>
      <a:lvl3pPr marL="295275" indent="-149225" algn="l" defTabSz="895350" rtl="0" eaLnBrk="0" fontAlgn="base" hangingPunct="0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3pPr>
      <a:lvl4pPr marL="431800" indent="-134938" algn="l" defTabSz="895350" rtl="0" eaLnBrk="0" fontAlgn="base" hangingPunct="0">
        <a:spcBef>
          <a:spcPct val="0"/>
        </a:spcBef>
        <a:spcAft>
          <a:spcPct val="0"/>
        </a:spcAft>
        <a:buSzPct val="89000"/>
        <a:buChar char="•"/>
        <a:defRPr sz="1600">
          <a:solidFill>
            <a:schemeClr val="tx1"/>
          </a:solidFill>
          <a:latin typeface="+mn-lt"/>
        </a:defRPr>
      </a:lvl4pPr>
      <a:lvl5pPr marL="582613" indent="-149225" algn="l" defTabSz="895350" rtl="0" eaLnBrk="0" fontAlgn="base" hangingPunct="0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5pPr>
      <a:lvl6pPr marL="1039813" indent="-149225" algn="l" defTabSz="895350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6pPr>
      <a:lvl7pPr marL="1497013" indent="-149225" algn="l" defTabSz="895350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7pPr>
      <a:lvl8pPr marL="1954213" indent="-149225" algn="l" defTabSz="895350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8pPr>
      <a:lvl9pPr marL="2411413" indent="-149225" algn="l" defTabSz="895350" rtl="0" fontAlgn="base">
        <a:spcBef>
          <a:spcPct val="0"/>
        </a:spcBef>
        <a:spcAft>
          <a:spcPct val="0"/>
        </a:spcAft>
        <a:buSzPct val="7500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m.charchidi@fgszn.irtel.r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 txBox="1">
            <a:spLocks/>
          </p:cNvSpPr>
          <p:nvPr/>
        </p:nvSpPr>
        <p:spPr bwMode="auto">
          <a:xfrm>
            <a:off x="664295" y="2856681"/>
            <a:ext cx="763284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3" tIns="45682" rIns="91363" bIns="45682"/>
          <a:lstStyle/>
          <a:p>
            <a:pPr algn="ctr"/>
            <a:r>
              <a:rPr lang="ru-RU" sz="1800" dirty="0" smtClean="0">
                <a:solidFill>
                  <a:srgbClr val="0055C8"/>
                </a:solidFill>
                <a:latin typeface="Times New Roman" pitchFamily="18" charset="0"/>
                <a:cs typeface="Times New Roman" pitchFamily="18" charset="0"/>
              </a:rPr>
              <a:t>«О качестве подготовки и своевременности предоставления отчетности по коллективно-договорному регулированию»</a:t>
            </a:r>
          </a:p>
          <a:p>
            <a:pPr algn="ctr">
              <a:defRPr/>
            </a:pPr>
            <a:endParaRPr lang="ru-RU" sz="1800" dirty="0" smtClean="0">
              <a:solidFill>
                <a:srgbClr val="0055C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800" dirty="0" smtClean="0">
              <a:solidFill>
                <a:srgbClr val="0055C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3075" name="Picture 2" descr="http://www.irkobl.ru/irk/symbol/irkob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9" y="533400"/>
            <a:ext cx="1000126" cy="124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7" y="1819282"/>
            <a:ext cx="8961437" cy="27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63" tIns="45682" rIns="91363" bIns="45682"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МИНИСТЕРСТВО ТРУДА И ЗАНЯТОСТИ ИРКУТСКОЙ ОБЛАСТИ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419609" y="4724401"/>
            <a:ext cx="4343401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946E4D-7579-49B9-A389-94D90CE46AC6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946E4D-7579-49B9-A389-94D90CE46AC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MOS-ROS005-200600608-SS1wm-r_c</a:t>
            </a:r>
            <a:endParaRPr lang="ru-RU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448271" y="984473"/>
            <a:ext cx="8289330" cy="5256584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 cstate="print"/>
          <a:srcRect l="7198" t="16100" r="45024" b="21919"/>
          <a:stretch>
            <a:fillRect/>
          </a:stretch>
        </p:blipFill>
        <p:spPr bwMode="auto">
          <a:xfrm>
            <a:off x="147639" y="336401"/>
            <a:ext cx="8737601" cy="637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946E4D-7579-49B9-A389-94D90CE46AC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MOS-ROS005-200600608-SS1wm-r_c</a:t>
            </a: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96343" y="1776561"/>
            <a:ext cx="5623545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https://irkzan.ru/ 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Интерактивный портал </a:t>
            </a:r>
          </a:p>
          <a:p>
            <a:r>
              <a:rPr lang="ru-RU" sz="17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Министерства труда и занятости 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Иркутской области</a:t>
            </a:r>
          </a:p>
          <a:p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u="sng" dirty="0" smtClean="0">
                <a:latin typeface="Times New Roman" pitchFamily="18" charset="0"/>
                <a:cs typeface="Times New Roman" pitchFamily="18" charset="0"/>
              </a:rPr>
              <a:t>Путь: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О министерстве / Обратная связь/Оценка удовлетворенности предоставлением государственных услуг в сфере социального партнерства 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263" y="588139"/>
            <a:ext cx="813690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16 мая 2024 года  заполнение Анкеты. </a:t>
            </a:r>
          </a:p>
          <a:p>
            <a:pPr algn="ctr"/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Максимальный охват получателей государственной услуги по уведомительной регистрации коллективных договоров.</a:t>
            </a:r>
            <a:endParaRPr lang="ru-RU" sz="17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946E4D-7579-49B9-A389-94D90CE46AC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39970" y="3191468"/>
            <a:ext cx="4479925" cy="830997"/>
          </a:xfrm>
          <a:prstGeom prst="rect">
            <a:avLst/>
          </a:prstGeom>
        </p:spPr>
        <p:txBody>
          <a:bodyPr lIns="91381" tIns="45691" rIns="91381" bIns="45691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 </a:t>
            </a:r>
          </a:p>
          <a:p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2247" y="408409"/>
            <a:ext cx="8352928" cy="110799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55C8"/>
                </a:solidFill>
                <a:latin typeface="Times New Roman" pitchFamily="18" charset="0"/>
                <a:cs typeface="Times New Roman" pitchFamily="18" charset="0"/>
              </a:rPr>
              <a:t>Анализ представленных отчетов за 1 квартал 2024 года показал</a:t>
            </a:r>
            <a:r>
              <a:rPr lang="ru-RU" b="1" dirty="0" smtClean="0">
                <a:solidFill>
                  <a:srgbClr val="0055C8"/>
                </a:solidFill>
              </a:rPr>
              <a:t>:</a:t>
            </a:r>
            <a:r>
              <a:rPr lang="ru-RU" dirty="0" smtClean="0">
                <a:solidFill>
                  <a:srgbClr val="0055C8"/>
                </a:solidFill>
              </a:rPr>
              <a:t/>
            </a:r>
            <a:br>
              <a:rPr lang="ru-RU" dirty="0" smtClean="0">
                <a:solidFill>
                  <a:srgbClr val="0055C8"/>
                </a:solidFill>
              </a:rPr>
            </a:br>
            <a:endParaRPr lang="ru-RU" dirty="0">
              <a:solidFill>
                <a:srgbClr val="0055C8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2287" y="1344514"/>
            <a:ext cx="7992888" cy="5386090"/>
          </a:xfrm>
        </p:spPr>
        <p:txBody>
          <a:bodyPr/>
          <a:lstStyle/>
          <a:p>
            <a:pPr lvl="0" algn="just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более 25% отчетов представлены с нарушением сроков;</a:t>
            </a:r>
          </a:p>
          <a:p>
            <a:pPr lvl="0" algn="just">
              <a:buFont typeface="Wingdings" pitchFamily="2" charset="2"/>
              <a:buChar char="Ø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5% отчетов направлены на другой электронный  адрес;</a:t>
            </a:r>
          </a:p>
          <a:p>
            <a:pPr lvl="0" algn="just">
              <a:buFont typeface="Wingdings" pitchFamily="2" charset="2"/>
              <a:buChar char="Ø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12% отчетов имеют арифметические ошибки;</a:t>
            </a:r>
          </a:p>
          <a:p>
            <a:pPr lvl="0" algn="just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17% отчетов не указаны МО и дата, на которую направляется информация;</a:t>
            </a:r>
          </a:p>
          <a:p>
            <a:pPr lvl="0" algn="just">
              <a:buFont typeface="Wingdings" pitchFamily="2" charset="2"/>
              <a:buChar char="Ø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15% отчетов не прикреплены формы в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Excel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MOS-ROS005-200600608-SS1wm-r_c</a:t>
            </a: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064" y="408409"/>
            <a:ext cx="8618537" cy="288032"/>
          </a:xfrm>
        </p:spPr>
        <p:txBody>
          <a:bodyPr/>
          <a:lstStyle/>
          <a:p>
            <a:pPr algn="r"/>
            <a:r>
              <a:rPr lang="ru-RU" sz="1400" dirty="0" smtClean="0">
                <a:solidFill>
                  <a:srgbClr val="0055C8"/>
                </a:solidFill>
                <a:latin typeface="Times New Roman" pitchFamily="18" charset="0"/>
                <a:cs typeface="Times New Roman" pitchFamily="18" charset="0"/>
              </a:rPr>
              <a:t>Приложение 6</a:t>
            </a:r>
            <a:endParaRPr lang="ru-RU" sz="1400" dirty="0">
              <a:solidFill>
                <a:srgbClr val="0055C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2DCDEC-0CB3-4D77-A1B1-E1E47F3E031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MOS-ROS005-200600608-SS1wm-r_c</a:t>
            </a:r>
            <a:endParaRPr lang="ru-RU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52400" y="695325"/>
          <a:ext cx="8486775" cy="5438775"/>
        </p:xfrm>
        <a:graphic>
          <a:graphicData uri="http://schemas.openxmlformats.org/presentationml/2006/ole">
            <p:oleObj spid="_x0000_s2050" name="Документ" r:id="rId3" imgW="10469436" imgH="6701553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064" y="230189"/>
            <a:ext cx="8618537" cy="215444"/>
          </a:xfrm>
        </p:spPr>
        <p:txBody>
          <a:bodyPr/>
          <a:lstStyle/>
          <a:p>
            <a:pPr algn="r"/>
            <a:r>
              <a:rPr lang="ru-RU" sz="1400" dirty="0" smtClean="0">
                <a:solidFill>
                  <a:srgbClr val="0055C8"/>
                </a:solidFill>
                <a:latin typeface="Times New Roman" pitchFamily="18" charset="0"/>
                <a:cs typeface="Times New Roman" pitchFamily="18" charset="0"/>
              </a:rPr>
              <a:t>Приложение</a:t>
            </a:r>
            <a:r>
              <a:rPr lang="ru-RU" sz="1400" dirty="0" smtClean="0">
                <a:solidFill>
                  <a:srgbClr val="0055C8"/>
                </a:solidFill>
              </a:rPr>
              <a:t> 8</a:t>
            </a:r>
            <a:endParaRPr lang="ru-RU" sz="1400" dirty="0">
              <a:solidFill>
                <a:srgbClr val="0055C8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2DCDEC-0CB3-4D77-A1B1-E1E47F3E031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MOS-ROS005-200600608-SS1wm-r_c</a:t>
            </a:r>
            <a:endParaRPr lang="ru-RU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04255" y="624433"/>
          <a:ext cx="8280917" cy="5903368"/>
        </p:xfrm>
        <a:graphic>
          <a:graphicData uri="http://schemas.openxmlformats.org/drawingml/2006/table">
            <a:tbl>
              <a:tblPr/>
              <a:tblGrid>
                <a:gridCol w="320830"/>
                <a:gridCol w="1322443"/>
                <a:gridCol w="300943"/>
                <a:gridCol w="360040"/>
                <a:gridCol w="444313"/>
                <a:gridCol w="320830"/>
                <a:gridCol w="532107"/>
                <a:gridCol w="534063"/>
                <a:gridCol w="539931"/>
                <a:gridCol w="539931"/>
                <a:gridCol w="293443"/>
                <a:gridCol w="281703"/>
                <a:gridCol w="269966"/>
                <a:gridCol w="273879"/>
                <a:gridCol w="336480"/>
                <a:gridCol w="313004"/>
                <a:gridCol w="320830"/>
                <a:gridCol w="322785"/>
                <a:gridCol w="316916"/>
                <a:gridCol w="336480"/>
              </a:tblGrid>
              <a:tr h="669209">
                <a:tc gridSpan="20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СВЕДЕНИЯ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 НАЛИЧИИ ОБЯЗАТЕЛЬСТВ ПО ИНДЕКСАЦИИ ЗАРАБОТНОЙ ПЛАТЫ (ТАРИФНОЙ СТАВКИ, ОКЛАДА И ДР.), ЛЬГОТ, ПРЕДУСМОТРЕННЫХ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СВЕРХ УСТАНОВЛЕННЫХ ДЕЙСТВУЮЩИМ ЗАКОНОДАТЕЛЬСТВОМ НОРМ, В КОЛЛЕКТИВНЫХ ДОГОВОРАХ, ПРОШЕДШИХ УВЕДОМИТЕЛЬНУЮ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РЕГИСТРАЦИЮ В МУНИЦИПАЛЬНОМ ОБРАЗОВАНИИ  ____________________________________ на   ______20____г. </a:t>
                      </a:r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ru-RU" sz="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26" marR="4526" marT="45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84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п/№</a:t>
                      </a:r>
                    </a:p>
                  </a:txBody>
                  <a:tcPr marL="4526" marR="4526" marT="4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юридического лица, индивидуального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предпринимателя</a:t>
                      </a:r>
                    </a:p>
                    <a:p>
                      <a:pPr algn="ctr" fontAlgn="b"/>
                      <a:endParaRPr lang="ru-RU" sz="7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b"/>
                      <a:endParaRPr lang="ru-RU" sz="7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b"/>
                      <a:endParaRPr lang="ru-RU" sz="7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b"/>
                      <a:endParaRPr lang="ru-RU" sz="7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26" marR="4526" marT="452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период действия коллективного договора (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д.м.г.-д.м.г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.)</a:t>
                      </a:r>
                    </a:p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26" marR="4526" marT="452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среднесписочная численность работников,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чел</a:t>
                      </a:r>
                    </a:p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26" marR="4526" marT="452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наличие обязательств по индексации заработной платы, Всего / из них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бюджет</a:t>
                      </a:r>
                    </a:p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26" marR="4526" marT="452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5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льгот по видам</a:t>
                      </a:r>
                    </a:p>
                  </a:txBody>
                  <a:tcPr marL="4526" marR="4526" marT="4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4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Для всех категорий работников</a:t>
                      </a:r>
                    </a:p>
                  </a:txBody>
                  <a:tcPr marL="4526" marR="4526" marT="4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Для молодежи</a:t>
                      </a:r>
                    </a:p>
                  </a:txBody>
                  <a:tcPr marL="4526" marR="4526" marT="4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Для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женищин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26" marR="4526" marT="4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Иные</a:t>
                      </a:r>
                    </a:p>
                    <a:p>
                      <a:pPr algn="ctr" fontAlgn="b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26" marR="4526" marT="452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96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Предоставление работнику, получившему уведомление об увольнении, свободного                                                                                             от работы времени для поиска работы, сверх установленного законодательством </a:t>
                      </a:r>
                    </a:p>
                  </a:txBody>
                  <a:tcPr marL="4526" marR="4526" marT="452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Преимущественное право оставления на работе, помимо условий,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предусмотренных                                                                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статьей 179 Трудового кодекса Российской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Федерации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26" marR="4526" marT="452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Единовременные выплаты в случаях: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свадьбы работника; получения увечий или профессиональных заболеваний;                                                                                                   трудного жизненного положения;  выхода на пенсию; санаторно-курортного  лечения                                                                            (возмещение части затрат); смерти близких родственников или самого работника</a:t>
                      </a:r>
                    </a:p>
                  </a:txBody>
                  <a:tcPr marL="4526" marR="4526" marT="452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Компенсация части определенных расходов  на электроэнергию, бытовое топливо и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иное</a:t>
                      </a:r>
                    </a:p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26" marR="4526" marT="452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Другие</a:t>
                      </a:r>
                    </a:p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26" marR="4526" marT="452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Частичное возмещение молодым специалистам расходов по найму жилья или ипотечному                                                                           кредитованию</a:t>
                      </a:r>
                    </a:p>
                  </a:txBody>
                  <a:tcPr marL="4526" marR="4526" marT="452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Единовременная материальная помощь молодым специалистам на обустройство по месту                                                                               жительства</a:t>
                      </a:r>
                    </a:p>
                  </a:txBody>
                  <a:tcPr marL="4526" marR="4526" marT="452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Повышенный уровень оплаты труда в период первых лет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работы</a:t>
                      </a:r>
                    </a:p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26" marR="4526" marT="452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Другие</a:t>
                      </a:r>
                    </a:p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26" marR="4526" marT="452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Возможность работы по индивидуальному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графику</a:t>
                      </a:r>
                    </a:p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26" marR="4526" marT="452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Доплата к пособию по беременности и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родам</a:t>
                      </a:r>
                    </a:p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26" marR="4526" marT="452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Дополнительная выплата пособия женщинам, находящимся  в отпуске по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уходу                                                                                         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 ребенком в возрасте от 1.5 до 3 лет</a:t>
                      </a:r>
                    </a:p>
                  </a:txBody>
                  <a:tcPr marL="4526" marR="4526" marT="452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Единовременная выплата в случае рождения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ребенка</a:t>
                      </a:r>
                    </a:p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26" marR="4526" marT="452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другие</a:t>
                      </a:r>
                    </a:p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26" marR="4526" marT="4526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39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526" marR="4526" marT="4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4526" marR="4526" marT="4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526" marR="4526" marT="4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4526" marR="4526" marT="4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4526" marR="4526" marT="4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4526" marR="4526" marT="4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4526" marR="4526" marT="4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4526" marR="4526" marT="4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4526" marR="4526" marT="4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4526" marR="4526" marT="4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4526" marR="4526" marT="4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4526" marR="4526" marT="4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4526" marR="4526" marT="4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4526" marR="4526" marT="4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4526" marR="4526" marT="4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4526" marR="4526" marT="4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4526" marR="4526" marT="4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4526" marR="4526" marT="4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4526" marR="4526" marT="4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4526" marR="4526" marT="4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1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26" marR="4526" marT="4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26" marR="4526" marT="4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26" marR="4526" marT="4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26" marR="4526" marT="4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26" marR="4526" marT="4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26" marR="4526" marT="4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26" marR="4526" marT="4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26" marR="4526" marT="4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26" marR="4526" marT="4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26" marR="4526" marT="4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26" marR="4526" marT="4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26" marR="4526" marT="4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26" marR="4526" marT="4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26" marR="4526" marT="4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26" marR="4526" marT="4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26" marR="4526" marT="4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26" marR="4526" marT="4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26" marR="4526" marT="4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26" marR="4526" marT="4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26" marR="4526" marT="4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8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26" marR="4526" marT="4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26" marR="4526" marT="4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26" marR="4526" marT="4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26" marR="4526" marT="4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26" marR="4526" marT="4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26" marR="4526" marT="4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26" marR="4526" marT="4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26" marR="4526" marT="4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26" marR="4526" marT="4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26" marR="4526" marT="4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26" marR="4526" marT="4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26" marR="4526" marT="4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26" marR="4526" marT="4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26" marR="4526" marT="4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26" marR="4526" marT="4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26" marR="4526" marT="4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26" marR="4526" marT="4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26" marR="4526" marT="4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26" marR="4526" marT="4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26" marR="4526" marT="4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14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                      ИТОГО</a:t>
                      </a:r>
                    </a:p>
                  </a:txBody>
                  <a:tcPr marL="4526" marR="4526" marT="4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26" marR="4526" marT="4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526" marR="4526" marT="4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Всего/из них бюджет</a:t>
                      </a:r>
                    </a:p>
                  </a:txBody>
                  <a:tcPr marL="4526" marR="4526" marT="4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26" marR="4526" marT="4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26" marR="4526" marT="4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26" marR="4526" marT="4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26" marR="4526" marT="4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26" marR="4526" marT="4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26" marR="4526" marT="4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26" marR="4526" marT="4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26" marR="4526" marT="4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26" marR="4526" marT="4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26" marR="4526" marT="4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26" marR="4526" marT="4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26" marR="4526" marT="4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26" marR="4526" marT="4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26" marR="4526" marT="4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26" marR="4526" marT="4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165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Уполномоченное должностное лицо</a:t>
                      </a:r>
                    </a:p>
                  </a:txBody>
                  <a:tcPr marL="4526" marR="4526" marT="4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26" marR="4526" marT="4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26" marR="4526" marT="4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26" marR="4526" marT="4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26" marR="4526" marT="4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526" marR="4526" marT="4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26" marR="4526" marT="4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26" marR="4526" marT="4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26" marR="4526" marT="4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26" marR="4526" marT="4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26" marR="4526" marT="4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26" marR="4526" marT="4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26" marR="4526" marT="4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26" marR="4526" marT="4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26" marR="4526" marT="4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26" marR="4526" marT="4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26" marR="4526" marT="4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26" marR="4526" marT="4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26" marR="4526" marT="4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0534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26" marR="4526" marT="4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</a:t>
                      </a:r>
                    </a:p>
                  </a:txBody>
                  <a:tcPr marL="4526" marR="4526" marT="45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26" marR="4526" marT="4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26" marR="4526" marT="4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Подпись</a:t>
                      </a:r>
                    </a:p>
                  </a:txBody>
                  <a:tcPr marL="4526" marR="4526" marT="452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26" marR="4526" marT="4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26" marR="4526" marT="4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26" marR="4526" marT="4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26" marR="4526" marT="4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26" marR="4526" marT="4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26" marR="4526" marT="4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26" marR="4526" marT="4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26" marR="4526" marT="4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26" marR="4526" marT="4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26" marR="4526" marT="4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26" marR="4526" marT="4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26" marR="4526" marT="4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26" marR="4526" marT="4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378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Исполнитель, телефон</a:t>
                      </a:r>
                    </a:p>
                  </a:txBody>
                  <a:tcPr marL="4526" marR="4526" marT="4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26" marR="4526" marT="4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26" marR="4526" marT="4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26" marR="4526" marT="4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26" marR="4526" marT="4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26" marR="4526" marT="4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26" marR="4526" marT="4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26" marR="4526" marT="4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26" marR="4526" marT="4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26" marR="4526" marT="4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26" marR="4526" marT="4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26" marR="4526" marT="4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26" marR="4526" marT="4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26" marR="4526" marT="4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26" marR="4526" marT="4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26" marR="4526" marT="4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26" marR="4526" marT="4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526" marR="4526" marT="4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26" marR="4526" marT="4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064" y="408409"/>
            <a:ext cx="8618537" cy="360038"/>
          </a:xfrm>
        </p:spPr>
        <p:txBody>
          <a:bodyPr/>
          <a:lstStyle/>
          <a:p>
            <a:pPr algn="r"/>
            <a:r>
              <a:rPr lang="ru-RU" sz="1400" dirty="0" smtClean="0">
                <a:solidFill>
                  <a:srgbClr val="0055C8"/>
                </a:solidFill>
              </a:rPr>
              <a:t>Приложение 10</a:t>
            </a:r>
            <a:endParaRPr lang="ru-RU" sz="1400" dirty="0">
              <a:solidFill>
                <a:srgbClr val="0055C8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2DCDEC-0CB3-4D77-A1B1-E1E47F3E031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MOS-ROS005-200600608-SS1wm-r_c</a:t>
            </a:r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76264" y="768448"/>
          <a:ext cx="8136902" cy="5328590"/>
        </p:xfrm>
        <a:graphic>
          <a:graphicData uri="http://schemas.openxmlformats.org/drawingml/2006/table">
            <a:tbl>
              <a:tblPr/>
              <a:tblGrid>
                <a:gridCol w="624069"/>
                <a:gridCol w="297634"/>
                <a:gridCol w="547261"/>
                <a:gridCol w="770485"/>
                <a:gridCol w="1065718"/>
                <a:gridCol w="729681"/>
                <a:gridCol w="729681"/>
                <a:gridCol w="556862"/>
                <a:gridCol w="518458"/>
                <a:gridCol w="482453"/>
                <a:gridCol w="614468"/>
                <a:gridCol w="508856"/>
                <a:gridCol w="691276"/>
              </a:tblGrid>
              <a:tr h="461971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РЕЕСТР ДЕЙСТВУЮЩИХ КОЛЛЕКТИВНЫХ ДОГОВОРОВ (ВЫПИСКА ИЗ ЖУРНАЛА РЕГИСТРАЦИИ КОЛЛЕКТИВНЫХ ДОГОВОРОВ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) </a:t>
                      </a:r>
                      <a:r>
                        <a:rPr lang="ru-RU" sz="1000" b="1" i="1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(</a:t>
                      </a:r>
                      <a:r>
                        <a:rPr lang="ru-RU" sz="1000" b="1" i="1" u="sng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наименование</a:t>
                      </a:r>
                      <a:r>
                        <a:rPr lang="ru-RU" sz="1000" b="1" i="1" u="sng" strike="noStrike" baseline="0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муниципального образования) </a:t>
                      </a:r>
                      <a:r>
                        <a:rPr lang="ru-RU" sz="1000" b="1" i="1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000" b="1" i="1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на </a:t>
                      </a:r>
                      <a:r>
                        <a:rPr lang="ru-RU" sz="1000" b="1" i="1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 ___________ 2024 </a:t>
                      </a:r>
                      <a:r>
                        <a:rPr lang="ru-RU" sz="1000" b="1" i="1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года</a:t>
                      </a:r>
                    </a:p>
                  </a:txBody>
                  <a:tcPr marL="5679" marR="5679" marT="56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2417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79" marR="5679" marT="56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регистрации</a:t>
                      </a:r>
                    </a:p>
                  </a:txBody>
                  <a:tcPr marL="5679" marR="5679" marT="56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Дата регистрации</a:t>
                      </a:r>
                    </a:p>
                  </a:txBody>
                  <a:tcPr marL="5679" marR="5679" marT="56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регистрируемого документа (коллективный договор, изменения и дополнения в коллективный договор)</a:t>
                      </a:r>
                    </a:p>
                  </a:txBody>
                  <a:tcPr marL="5679" marR="5679" marT="56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Наименование организации, основной вид экономической деятельности (ОКВЭД) организации</a:t>
                      </a:r>
                      <a:endParaRPr lang="ru-RU" sz="800" b="0" i="0" u="none" strike="noStrike" baseline="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5679" marR="5679" marT="56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Ф.И.О. (при наличии) представителя стороны, подписавшего коллективный договор (изменения и дополнения в коллективный договор)</a:t>
                      </a:r>
                    </a:p>
                  </a:txBody>
                  <a:tcPr marL="5679" marR="5679" marT="56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Среднесписочная численность работников на дату подписания коллективного договора</a:t>
                      </a:r>
                    </a:p>
                  </a:txBody>
                  <a:tcPr marL="5679" marR="5679" marT="56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Дата подписания коллективного договора</a:t>
                      </a:r>
                    </a:p>
                  </a:txBody>
                  <a:tcPr marL="5679" marR="5679" marT="56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Срок действия коллективного договора</a:t>
                      </a:r>
                    </a:p>
                  </a:txBody>
                  <a:tcPr marL="5679" marR="5679" marT="56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и дата внесения изменений и дополнений в коллективный договор</a:t>
                      </a:r>
                    </a:p>
                  </a:txBody>
                  <a:tcPr marL="5679" marR="5679" marT="56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Наличие замечаний</a:t>
                      </a:r>
                    </a:p>
                  </a:txBody>
                  <a:tcPr marL="5679" marR="5679" marT="56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Номер сопроводительного письма об уведомлении о регистрации коллективного договора</a:t>
                      </a:r>
                    </a:p>
                  </a:txBody>
                  <a:tcPr marL="5679" marR="5679" marT="56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6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 работников</a:t>
                      </a:r>
                    </a:p>
                  </a:txBody>
                  <a:tcPr marL="5679" marR="5679" marT="56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 работодателя</a:t>
                      </a:r>
                    </a:p>
                  </a:txBody>
                  <a:tcPr marL="5679" marR="5679" marT="56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9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3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05.03.2023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коллективный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договора</a:t>
                      </a: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ФКУ ОИУ-25 ОУХД ГУФСИН России по Красноярскому краю (75.23.4)</a:t>
                      </a: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Мисалева М.М.</a:t>
                      </a: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Москаленко П.А.</a:t>
                      </a: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1400</a:t>
                      </a: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07.02.2023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07.02.2023-06.02.2026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№ 1 от 06.06.2023г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нет</a:t>
                      </a: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745/03/02 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от 21.03.2023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0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26.06.2023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коллективный договор</a:t>
                      </a: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ООО "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ТеплоВодоКанал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 (40.30.14)</a:t>
                      </a:r>
                    </a:p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Кочегаров А.С.</a:t>
                      </a: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Баженов О.В.</a:t>
                      </a: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</a:t>
                      </a: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17.06.2023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17.06.2023-16.06.2026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нет</a:t>
                      </a: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746/03/02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от 31.06.2023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3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28.06.2023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коллективный договор</a:t>
                      </a: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НДОУ детский сад № 207  ОАО "РЖД" (80.10.1)</a:t>
                      </a: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Чепурных Е.Б.</a:t>
                      </a: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Мельниченко Т.Д</a:t>
                      </a: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47</a:t>
                      </a: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21.06.2023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31.06.2023-30.06.2026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нет</a:t>
                      </a: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748/03/02 от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31.06.2023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752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Действующие коллективные договоры, прошедшие уведомительную регистрацию  на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других территориях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08.05.2022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коллективный договор</a:t>
                      </a: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ООО "Наше жилье" (70.32.02)</a:t>
                      </a: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Сидоров В.А.</a:t>
                      </a: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Мирошниченко И.В.</a:t>
                      </a: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31.05.2022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31.03.2022-30.03.2025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нет</a:t>
                      </a: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3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12.05.2023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коллективный договор</a:t>
                      </a: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ФКУ КП-22 ГУФСИН России по Иркутской области (75.23.4)</a:t>
                      </a: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Заломаева В. П.</a:t>
                      </a: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Мошанцев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А. В.</a:t>
                      </a: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</a:t>
                      </a: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11.04.2023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11.04.2014-10.04.2017</a:t>
                      </a: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нет</a:t>
                      </a: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79" marR="5679" marT="56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9" y="696441"/>
            <a:ext cx="8845441" cy="5544616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064" y="408409"/>
            <a:ext cx="8618537" cy="288032"/>
          </a:xfrm>
        </p:spPr>
        <p:txBody>
          <a:bodyPr/>
          <a:lstStyle/>
          <a:p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 нечитаемых отчетов</a:t>
            </a:r>
            <a:endParaRPr lang="ru-RU" sz="1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2DCDEC-0CB3-4D77-A1B1-E1E47F3E031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MOS-ROS005-200600608-SS1wm-r_c</a:t>
            </a:r>
            <a:endParaRPr lang="ru-RU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760639" y="1416521"/>
            <a:ext cx="1368152" cy="72008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760639" y="1416521"/>
            <a:ext cx="1368152" cy="7200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040559" y="5737001"/>
            <a:ext cx="720080" cy="4571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064" y="507188"/>
            <a:ext cx="8618537" cy="553998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Сведения о коллективных договорах (КД), содержащих обязательства по индексации заработной платы, за 2023 год. 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22238" y="1273175"/>
          <a:ext cx="8618538" cy="43198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09269"/>
                <a:gridCol w="4309269"/>
              </a:tblGrid>
              <a:tr h="43198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2DCDEC-0CB3-4D77-A1B1-E1E47F3E031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MOS-ROS005-200600608-SS1wm-r_c</a:t>
            </a:r>
            <a:endParaRPr lang="ru-RU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19064" y="1369307"/>
          <a:ext cx="5729807" cy="5015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2752527" y="1273175"/>
          <a:ext cx="5544616" cy="487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073" y="363975"/>
            <a:ext cx="8065294" cy="1124553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/>
              <a:t> </a:t>
            </a:r>
            <a:r>
              <a:rPr lang="ru-RU" sz="1800" dirty="0" smtClean="0">
                <a:solidFill>
                  <a:srgbClr val="0055C8"/>
                </a:solidFill>
                <a:latin typeface="Times New Roman" pitchFamily="18" charset="0"/>
                <a:cs typeface="Times New Roman" pitchFamily="18" charset="0"/>
              </a:rPr>
              <a:t>Требования по порядку предоставления отчетности в министерство: </a:t>
            </a:r>
            <a:br>
              <a:rPr lang="ru-RU" sz="1800" dirty="0" smtClean="0">
                <a:solidFill>
                  <a:srgbClr val="0055C8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rgbClr val="0055C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8073" y="1488528"/>
            <a:ext cx="8065294" cy="4515685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Сопроводительное письмо к отчету подписывается уполномоченным лицом, приложения могут подписываться специалистом, осуществляющим отдельные государственные полномочия в сфере труда. </a:t>
            </a:r>
          </a:p>
          <a:p>
            <a:pPr algn="just">
              <a:buFont typeface="Wingdings" pitchFamily="2" charset="2"/>
              <a:buChar char="Ø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 направлении отчетов прописывается наименование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дата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 которую направляется отчет.</a:t>
            </a:r>
          </a:p>
          <a:p>
            <a:pPr algn="just">
              <a:buFont typeface="Wingdings" pitchFamily="2" charset="2"/>
              <a:buChar char="Ø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Отчет высылается в адрес министерства в установленные сроки по электронной почте (</a:t>
            </a:r>
            <a:r>
              <a:rPr lang="en-US" sz="1800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m</a:t>
            </a: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800" b="1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charchidi</a:t>
            </a: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@</a:t>
            </a:r>
            <a:r>
              <a:rPr lang="en-US" sz="1800" b="1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fgszn</a:t>
            </a: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800" b="1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irtel</a:t>
            </a: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800" b="1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виде сканированных копий (кроме Приложения 10 «Выписка из реестра действующих КД») с обязательным приложением всех электронных версий в формате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Excel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Необходимо заполнять все приложения и графы отчетов, даже если за отчетный период не было изменений или отсутствуют данные. В случае отсутствия данных в приложениях проставляйте «0». </a:t>
            </a:r>
          </a:p>
          <a:p>
            <a:pPr algn="just">
              <a:buFont typeface="Wingdings" pitchFamily="2" charset="2"/>
              <a:buChar char="Ø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Еесли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срок предоставления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отчета выпадает на выходной (праздничный день)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отчет необходимо направить в последний рабочий день (перед выходным днем).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2DCDEC-0CB3-4D77-A1B1-E1E47F3E031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263" y="1056481"/>
            <a:ext cx="8361338" cy="792087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Рекомендации: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6263" y="2352625"/>
            <a:ext cx="8136904" cy="1512168"/>
          </a:xfrm>
        </p:spPr>
        <p:txBody>
          <a:bodyPr/>
          <a:lstStyle/>
          <a:p>
            <a:pPr lvl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предоставлении отчетов по коллективно-договорному регулированию обеспечить их качественное и своевременное предоставление в соответствии с установленными сроками и форме. </a:t>
            </a:r>
          </a:p>
          <a:p>
            <a:pPr lvl="0" algn="just">
              <a:buAutoNum type="arabicPeriod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2DCDEC-0CB3-4D77-A1B1-E1E47F3E031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MOS-ROS005-200600608-SS1wm-r_c</a:t>
            </a:r>
            <a:endParaRPr lang="ru-RU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&gt;&lt;version val=&quot;14478&quot;/&gt;&lt;partner val=&quot;536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 val=&quot;,&quot;&gt;,&lt;/m_chDecimalSymbol&gt;&lt;m_nGroupingDigits val=&quot;3&quot;/&gt;&lt;m_chGroupingSymbol val=&quot;.&quot;&gt;.&lt;/m_chGroupingSymbol&gt;&lt;/m_precDefault&gt;&lt;/CDefaultPrec&gt;&lt;/root&gt;"/>
  <p:tag name="THINKCELLUNDODONOTDELETE" val="72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cK Disclaimer"/>
  <p:tag name="RESIZE" val="Yes"/>
  <p:tag name="LLEFT" val=" 210.125"/>
  <p:tag name="LTOP" val=" 469.87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IpSZtwW_O0adpfNTuRFwz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VnHWX9mwk6QmJ4rQ8GKG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heme/theme1.xml><?xml version="1.0" encoding="utf-8"?>
<a:theme xmlns:a="http://schemas.openxmlformats.org/drawingml/2006/main" name="Universal Template_RU">
  <a:themeElements>
    <a:clrScheme name="Universal Template_RU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FFFFFF"/>
      </a:accent3>
      <a:accent4>
        <a:srgbClr val="000000"/>
      </a:accent4>
      <a:accent5>
        <a:srgbClr val="E0EDFD"/>
      </a:accent5>
      <a:accent6>
        <a:srgbClr val="839FE7"/>
      </a:accent6>
      <a:hlink>
        <a:srgbClr val="0066CC"/>
      </a:hlink>
      <a:folHlink>
        <a:srgbClr val="002960"/>
      </a:folHlink>
    </a:clrScheme>
    <a:fontScheme name="Universal Template_R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iversal Template_RU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al Template_RU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al Template_RU 3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F8DFF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557FE7"/>
        </a:accent6>
        <a:hlink>
          <a:srgbClr val="96C5F8"/>
        </a:hlink>
        <a:folHlink>
          <a:srgbClr val="D8E9F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4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2960"/>
        </a:accent1>
        <a:accent2>
          <a:srgbClr val="0066CC"/>
        </a:accent2>
        <a:accent3>
          <a:srgbClr val="AAAAAA"/>
        </a:accent3>
        <a:accent4>
          <a:srgbClr val="DADADA"/>
        </a:accent4>
        <a:accent5>
          <a:srgbClr val="AAACB6"/>
        </a:accent5>
        <a:accent6>
          <a:srgbClr val="005CB9"/>
        </a:accent6>
        <a:hlink>
          <a:srgbClr val="91B0FF"/>
        </a:hlink>
        <a:folHlink>
          <a:srgbClr val="C7E0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5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E7B95C"/>
        </a:accent6>
        <a:hlink>
          <a:srgbClr val="4F8636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al Template_RU 6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7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0066CC"/>
        </a:accent1>
        <a:accent2>
          <a:srgbClr val="4F8636"/>
        </a:accent2>
        <a:accent3>
          <a:srgbClr val="AAAAAA"/>
        </a:accent3>
        <a:accent4>
          <a:srgbClr val="DADADA"/>
        </a:accent4>
        <a:accent5>
          <a:srgbClr val="AAB8E2"/>
        </a:accent5>
        <a:accent6>
          <a:srgbClr val="477930"/>
        </a:accent6>
        <a:hlink>
          <a:srgbClr val="FF9900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8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versal Template_RU 9">
        <a:dk1>
          <a:srgbClr val="002960"/>
        </a:dk1>
        <a:lt1>
          <a:srgbClr val="FFFFFF"/>
        </a:lt1>
        <a:dk2>
          <a:srgbClr val="002960"/>
        </a:dk2>
        <a:lt2>
          <a:srgbClr val="FFBE3D"/>
        </a:lt2>
        <a:accent1>
          <a:srgbClr val="0066CC"/>
        </a:accent1>
        <a:accent2>
          <a:srgbClr val="50A2A0"/>
        </a:accent2>
        <a:accent3>
          <a:srgbClr val="AAACB6"/>
        </a:accent3>
        <a:accent4>
          <a:srgbClr val="DADADA"/>
        </a:accent4>
        <a:accent5>
          <a:srgbClr val="AAB8E2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versal Template_RU 10">
        <a:dk1>
          <a:srgbClr val="000000"/>
        </a:dk1>
        <a:lt1>
          <a:srgbClr val="FFFFFF"/>
        </a:lt1>
        <a:dk2>
          <a:srgbClr val="000000"/>
        </a:dk2>
        <a:lt2>
          <a:srgbClr val="FFBE3D"/>
        </a:lt2>
        <a:accent1>
          <a:srgbClr val="174A7C"/>
        </a:accent1>
        <a:accent2>
          <a:srgbClr val="50A2A0"/>
        </a:accent2>
        <a:accent3>
          <a:srgbClr val="AAAAAA"/>
        </a:accent3>
        <a:accent4>
          <a:srgbClr val="DADADA"/>
        </a:accent4>
        <a:accent5>
          <a:srgbClr val="ABB1BF"/>
        </a:accent5>
        <a:accent6>
          <a:srgbClr val="489291"/>
        </a:accent6>
        <a:hlink>
          <a:srgbClr val="C7C293"/>
        </a:hlink>
        <a:folHlink>
          <a:srgbClr val="FFBE3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52392</TotalTime>
  <Words>826</Words>
  <Application>Microsoft Office PowerPoint</Application>
  <PresentationFormat>Произвольный</PresentationFormat>
  <Paragraphs>273</Paragraphs>
  <Slides>12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Universal Template_RU</vt:lpstr>
      <vt:lpstr>Документ</vt:lpstr>
      <vt:lpstr>Слайд 0</vt:lpstr>
      <vt:lpstr>Анализ представленных отчетов за 1 квартал 2024 года показал: </vt:lpstr>
      <vt:lpstr>Приложение 6</vt:lpstr>
      <vt:lpstr>Приложение 8</vt:lpstr>
      <vt:lpstr>Приложение 10</vt:lpstr>
      <vt:lpstr>Пример нечитаемых отчетов</vt:lpstr>
      <vt:lpstr>Сведения о коллективных договорах (КД), содержащих обязательства по индексации заработной платы, за 2023 год. </vt:lpstr>
      <vt:lpstr>  Требования по порядку предоставления отчетности в министерство:  </vt:lpstr>
      <vt:lpstr> Рекомендации: </vt:lpstr>
      <vt:lpstr>Слайд 9</vt:lpstr>
      <vt:lpstr>Слайд 10</vt:lpstr>
      <vt:lpstr>Слайд 11</vt:lpstr>
    </vt:vector>
  </TitlesOfParts>
  <Company>Corporate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</dc:title>
  <dc:creator>Corporate</dc:creator>
  <cp:keywords>Message Universal Template A4</cp:keywords>
  <dc:description>Version 1.1</dc:description>
  <cp:lastModifiedBy>s.volkova</cp:lastModifiedBy>
  <cp:revision>4647</cp:revision>
  <cp:lastPrinted>2006-06-08T13:53:29Z</cp:lastPrinted>
  <dcterms:created xsi:type="dcterms:W3CDTF">2006-03-07T14:01:06Z</dcterms:created>
  <dcterms:modified xsi:type="dcterms:W3CDTF">2024-05-15T09:55:40Z</dcterms:modified>
  <cp:category>POT - A4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niversal Objects">
    <vt:bool>true</vt:bool>
  </property>
  <property fmtid="{D5CDD505-2E9C-101B-9397-08002B2CF9AE}" pid="3" name="McKPaperSize">
    <vt:lpwstr>A4</vt:lpwstr>
  </property>
  <property fmtid="{D5CDD505-2E9C-101B-9397-08002B2CF9AE}" pid="4" name="NotesPageLayout">
    <vt:lpwstr>Message</vt:lpwstr>
  </property>
  <property fmtid="{D5CDD505-2E9C-101B-9397-08002B2CF9AE}" pid="5" name="Event">
    <vt:lpwstr>Документ для ИК</vt:lpwstr>
  </property>
  <property fmtid="{D5CDD505-2E9C-101B-9397-08002B2CF9AE}" pid="6" name="Delivery Date">
    <vt:lpwstr>Москва, 13 июня 2006 г.</vt:lpwstr>
  </property>
  <property fmtid="{D5CDD505-2E9C-101B-9397-08002B2CF9AE}" pid="7" name="Title">
    <vt:lpwstr>Название</vt:lpwstr>
  </property>
  <property fmtid="{D5CDD505-2E9C-101B-9397-08002B2CF9AE}" pid="8" name="Final">
    <vt:bool>true</vt:bool>
  </property>
  <property fmtid="{D5CDD505-2E9C-101B-9397-08002B2CF9AE}" pid="9" name="DocID">
    <vt:lpwstr>MOS-ROS005-200600608-SS1wm-r_c</vt:lpwstr>
  </property>
  <property fmtid="{D5CDD505-2E9C-101B-9397-08002B2CF9AE}" pid="10" name="DocIDinTitle">
    <vt:bool>false</vt:bool>
  </property>
  <property fmtid="{D5CDD505-2E9C-101B-9397-08002B2CF9AE}" pid="11" name="DocIDinSlide">
    <vt:bool>true</vt:bool>
  </property>
  <property fmtid="{D5CDD505-2E9C-101B-9397-08002B2CF9AE}" pid="12" name="DocIDPosition">
    <vt:i4>1</vt:i4>
  </property>
</Properties>
</file>